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0"/>
  </p:notesMasterIdLst>
  <p:sldIdLst>
    <p:sldId id="256" r:id="rId2"/>
    <p:sldId id="257" r:id="rId3"/>
    <p:sldId id="258" r:id="rId4"/>
    <p:sldId id="268" r:id="rId5"/>
    <p:sldId id="279" r:id="rId6"/>
    <p:sldId id="280" r:id="rId7"/>
    <p:sldId id="281" r:id="rId8"/>
    <p:sldId id="28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BA47C6-5E05-47B8-A2BC-11AF9173D27B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A5085A-D513-444B-B973-BA59FD09F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737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Chapter </a:t>
            </a:r>
            <a:r>
              <a:rPr lang="en-US" dirty="0" smtClean="0"/>
              <a:t>7-  29:40</a:t>
            </a:r>
            <a:r>
              <a:rPr lang="en-US" baseline="0" dirty="0" smtClean="0"/>
              <a:t> -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A5085A-D513-444B-B973-BA59FD09FB2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491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A5085A-D513-444B-B973-BA59FD09FB2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639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A5085A-D513-444B-B973-BA59FD09FB2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6398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A5085A-D513-444B-B973-BA59FD09FB2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6398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A5085A-D513-444B-B973-BA59FD09FB2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6398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A5085A-D513-444B-B973-BA59FD09FB2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6398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A5085A-D513-444B-B973-BA59FD09FB2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639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F0F5B-F74D-4726-B019-49414CF37FD0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26B5EA-837C-4195-90AE-1A12A2901B3B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F0F5B-F74D-4726-B019-49414CF37FD0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5EA-837C-4195-90AE-1A12A2901B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F0F5B-F74D-4726-B019-49414CF37FD0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5EA-837C-4195-90AE-1A12A2901B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F0F5B-F74D-4726-B019-49414CF37FD0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26B5EA-837C-4195-90AE-1A12A2901B3B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F0F5B-F74D-4726-B019-49414CF37FD0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26B5EA-837C-4195-90AE-1A12A2901B3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F0F5B-F74D-4726-B019-49414CF37FD0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26B5EA-837C-4195-90AE-1A12A2901B3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F0F5B-F74D-4726-B019-49414CF37FD0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26B5EA-837C-4195-90AE-1A12A2901B3B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F0F5B-F74D-4726-B019-49414CF37FD0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26B5EA-837C-4195-90AE-1A12A2901B3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F0F5B-F74D-4726-B019-49414CF37FD0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26B5EA-837C-4195-90AE-1A12A2901B3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F0F5B-F74D-4726-B019-49414CF37FD0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26B5EA-837C-4195-90AE-1A12A2901B3B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F0F5B-F74D-4726-B019-49414CF37FD0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26B5EA-837C-4195-90AE-1A12A2901B3B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81DF0F5B-F74D-4726-B019-49414CF37FD0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9126B5EA-837C-4195-90AE-1A12A2901B3B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 smtClean="0"/>
              <a:t>Case Study: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Esperanza Rising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0"/>
            <a:ext cx="6172200" cy="1196509"/>
          </a:xfrm>
        </p:spPr>
        <p:txBody>
          <a:bodyPr>
            <a:normAutofit/>
          </a:bodyPr>
          <a:lstStyle/>
          <a:p>
            <a:r>
              <a:rPr lang="en-US" dirty="0" smtClean="0"/>
              <a:t>Module 1 Unit 2 Lesson </a:t>
            </a:r>
            <a:r>
              <a:rPr lang="en-US" dirty="0" smtClean="0"/>
              <a:t>7</a:t>
            </a:r>
            <a:endParaRPr lang="en-US" dirty="0" smtClean="0"/>
          </a:p>
          <a:p>
            <a:r>
              <a:rPr lang="en-US" sz="2400" dirty="0" smtClean="0"/>
              <a:t>Chapter 7: Las </a:t>
            </a:r>
            <a:r>
              <a:rPr lang="en-US" sz="2400" dirty="0" err="1" smtClean="0"/>
              <a:t>Cebollas</a:t>
            </a:r>
            <a:r>
              <a:rPr lang="en-US" sz="2400" dirty="0" smtClean="0"/>
              <a:t>/Onions</a:t>
            </a:r>
            <a:endParaRPr lang="en-US" sz="2400" dirty="0" smtClean="0"/>
          </a:p>
          <a:p>
            <a:endParaRPr lang="en-US" sz="1900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295400"/>
            <a:ext cx="1709586" cy="2449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08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371600"/>
            <a:ext cx="8458200" cy="5257800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3200" dirty="0" smtClean="0"/>
              <a:t> I can answer text-dependent comprehension questions about </a:t>
            </a:r>
            <a:r>
              <a:rPr lang="en-US" sz="3200" i="1" dirty="0" smtClean="0"/>
              <a:t>Esperanza Rising</a:t>
            </a:r>
            <a:r>
              <a:rPr lang="en-US" sz="3200" dirty="0" smtClean="0"/>
              <a:t> using evidence to explain my ideas.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sz="3200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sz="3200" dirty="0" smtClean="0"/>
              <a:t>I can </a:t>
            </a:r>
            <a:r>
              <a:rPr lang="en-US" sz="3200" dirty="0" smtClean="0"/>
              <a:t>describe how the challenges a character faces and how that character responds to those challenges.</a:t>
            </a:r>
            <a:endParaRPr lang="en-US" sz="32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304800"/>
            <a:ext cx="8382000" cy="914400"/>
          </a:xfrm>
        </p:spPr>
        <p:txBody>
          <a:bodyPr/>
          <a:lstStyle/>
          <a:p>
            <a:r>
              <a:rPr lang="en-US" u="sng" dirty="0" smtClean="0"/>
              <a:t>Learning Targets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57233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371600"/>
            <a:ext cx="8458200" cy="5257800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3200" dirty="0" smtClean="0"/>
              <a:t>What is this chapter mostly </a:t>
            </a:r>
            <a:r>
              <a:rPr lang="en-US" sz="3200" dirty="0" smtClean="0"/>
              <a:t>about? What happened in this chapter?</a:t>
            </a:r>
            <a:endParaRPr lang="en-US" sz="3200" dirty="0" smtClean="0"/>
          </a:p>
          <a:p>
            <a:pPr>
              <a:buFont typeface="Courier New" panose="02070309020205020404" pitchFamily="49" charset="0"/>
              <a:buChar char="o"/>
            </a:pPr>
            <a:endParaRPr lang="en-US" sz="3200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sz="3200" dirty="0" smtClean="0"/>
              <a:t>Why did Pam Munoz Ryan choose “Onions” as the title to this chapter?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 smtClean="0"/>
              <a:t>There are onion peels all over the camp, and Esperanza’s job is to sweep them. </a:t>
            </a:r>
            <a:r>
              <a:rPr lang="en-US" sz="2400" dirty="0" smtClean="0"/>
              <a:t>Esperanza is struggling with this task, and this shows the difference between her life as a rich girl in Mexico and her life as a new </a:t>
            </a:r>
            <a:r>
              <a:rPr lang="en-US" sz="2400" dirty="0" err="1" smtClean="0"/>
              <a:t>campesino</a:t>
            </a:r>
            <a:r>
              <a:rPr lang="en-US" sz="2400" dirty="0" smtClean="0"/>
              <a:t> in California.</a:t>
            </a:r>
            <a:endParaRPr lang="en-US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304800"/>
            <a:ext cx="8382000" cy="685800"/>
          </a:xfrm>
        </p:spPr>
        <p:txBody>
          <a:bodyPr/>
          <a:lstStyle/>
          <a:p>
            <a:r>
              <a:rPr lang="en-US" sz="3200" u="sng" dirty="0" smtClean="0"/>
              <a:t>Chapter </a:t>
            </a:r>
            <a:r>
              <a:rPr lang="en-US" sz="3200" u="sng" dirty="0" smtClean="0"/>
              <a:t>7 </a:t>
            </a:r>
            <a:r>
              <a:rPr lang="en-US" sz="3200" u="sng" dirty="0" smtClean="0"/>
              <a:t>– </a:t>
            </a:r>
            <a:r>
              <a:rPr lang="en-US" sz="3200" u="sng" dirty="0" smtClean="0"/>
              <a:t>Las </a:t>
            </a:r>
            <a:r>
              <a:rPr lang="en-US" sz="3200" u="sng" dirty="0" err="1" smtClean="0"/>
              <a:t>Cebollas</a:t>
            </a:r>
            <a:r>
              <a:rPr lang="en-US" sz="3200" u="sng" dirty="0" smtClean="0"/>
              <a:t>/Onions</a:t>
            </a:r>
            <a:endParaRPr lang="en-US" sz="3200" u="sng" dirty="0"/>
          </a:p>
        </p:txBody>
      </p:sp>
      <p:sp>
        <p:nvSpPr>
          <p:cNvPr id="4" name="AutoShape 2" descr="Image result for onion"/>
          <p:cNvSpPr>
            <a:spLocks noChangeAspect="1" noChangeArrowheads="1"/>
          </p:cNvSpPr>
          <p:nvPr/>
        </p:nvSpPr>
        <p:spPr bwMode="auto">
          <a:xfrm>
            <a:off x="155575" y="-1951038"/>
            <a:ext cx="5810250" cy="4067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Image result for onion"/>
          <p:cNvSpPr>
            <a:spLocks noChangeAspect="1" noChangeArrowheads="1"/>
          </p:cNvSpPr>
          <p:nvPr/>
        </p:nvSpPr>
        <p:spPr bwMode="auto">
          <a:xfrm>
            <a:off x="307975" y="-1798638"/>
            <a:ext cx="5810250" cy="4067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Image result for on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971800"/>
            <a:ext cx="1243359" cy="1323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7520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371600"/>
            <a:ext cx="8458200" cy="5257800"/>
          </a:xfrm>
        </p:spPr>
        <p:txBody>
          <a:bodyPr>
            <a:normAutofit lnSpcReduction="10000"/>
          </a:bodyPr>
          <a:lstStyle/>
          <a:p>
            <a:pPr marL="18288" indent="0">
              <a:buNone/>
            </a:pPr>
            <a:r>
              <a:rPr lang="en-US" sz="3600" dirty="0" smtClean="0"/>
              <a:t>Reread pages 116-119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sz="3600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sz="3600" dirty="0" smtClean="0"/>
              <a:t>What is Esperanza’s job in the camp?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 smtClean="0"/>
              <a:t>She had to sweep the onion peels.</a:t>
            </a:r>
            <a:endParaRPr lang="en-US" sz="2400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sz="3600" dirty="0" smtClean="0"/>
              <a:t>What does </a:t>
            </a:r>
            <a:r>
              <a:rPr lang="en-US" sz="3600" i="1" dirty="0" smtClean="0"/>
              <a:t>visualize the memory</a:t>
            </a:r>
            <a:r>
              <a:rPr lang="en-US" sz="3600" dirty="0" smtClean="0"/>
              <a:t> mean?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 smtClean="0"/>
              <a:t>She had to try to remember what it looked like.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3600" dirty="0"/>
              <a:t>What does tittering mean? How can we figure out based on context</a:t>
            </a:r>
            <a:r>
              <a:rPr lang="en-US" sz="3600" dirty="0" smtClean="0"/>
              <a:t>?</a:t>
            </a:r>
            <a:endParaRPr lang="th-TH" sz="36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 smtClean="0"/>
              <a:t>Tittering is a short, quiet laugh. We can tell because it says “A group of women were laughing at her.”</a:t>
            </a:r>
            <a:endParaRPr lang="en-US" sz="2400" dirty="0"/>
          </a:p>
          <a:p>
            <a:pPr lvl="1">
              <a:buFont typeface="Courier New" panose="02070309020205020404" pitchFamily="49" charset="0"/>
              <a:buChar char="o"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304800"/>
            <a:ext cx="8382000" cy="685800"/>
          </a:xfrm>
        </p:spPr>
        <p:txBody>
          <a:bodyPr/>
          <a:lstStyle/>
          <a:p>
            <a:r>
              <a:rPr lang="en-US" sz="3200" u="sng" dirty="0" smtClean="0"/>
              <a:t>Close Reading of Pages 116-119</a:t>
            </a:r>
            <a:endParaRPr lang="en-US" sz="3200" u="sng" dirty="0"/>
          </a:p>
        </p:txBody>
      </p:sp>
    </p:spTree>
    <p:extLst>
      <p:ext uri="{BB962C8B-B14F-4D97-AF65-F5344CB8AC3E}">
        <p14:creationId xmlns:p14="http://schemas.microsoft.com/office/powerpoint/2010/main" val="254710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371600"/>
            <a:ext cx="8458200" cy="5257800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3600" dirty="0" smtClean="0"/>
              <a:t>How does Esperanza feel after Marta call her Cinderella? What does she do?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 smtClean="0"/>
              <a:t>She was humiliated. </a:t>
            </a:r>
            <a:r>
              <a:rPr lang="en-US" sz="2400" dirty="0" smtClean="0"/>
              <a:t>She dropper her broom and ran back to the cabin.</a:t>
            </a:r>
          </a:p>
          <a:p>
            <a:pPr marL="384048" lvl="1" indent="0">
              <a:buNone/>
            </a:pPr>
            <a:endParaRPr lang="en-US" sz="2400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sz="3600" dirty="0" smtClean="0"/>
              <a:t>What specific words in the text help you know what Esperanza is feeling?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 smtClean="0"/>
              <a:t>Humiliation, ridicule</a:t>
            </a:r>
            <a:endParaRPr lang="en-US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304800"/>
            <a:ext cx="8382000" cy="685800"/>
          </a:xfrm>
        </p:spPr>
        <p:txBody>
          <a:bodyPr/>
          <a:lstStyle/>
          <a:p>
            <a:r>
              <a:rPr lang="en-US" sz="3200" u="sng" dirty="0" smtClean="0"/>
              <a:t>Close Reading of Pages 116-117</a:t>
            </a:r>
            <a:endParaRPr lang="en-US" sz="3200" u="sng" dirty="0"/>
          </a:p>
        </p:txBody>
      </p:sp>
    </p:spTree>
    <p:extLst>
      <p:ext uri="{BB962C8B-B14F-4D97-AF65-F5344CB8AC3E}">
        <p14:creationId xmlns:p14="http://schemas.microsoft.com/office/powerpoint/2010/main" val="455084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371600"/>
            <a:ext cx="8458200" cy="5257800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400" dirty="0" smtClean="0"/>
              <a:t>Think about the challenge Esperanza is facing at this point in the novel. Complete the T-chart below, citing evidence from the text.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sz="2400" dirty="0"/>
          </a:p>
          <a:p>
            <a:pPr>
              <a:buFont typeface="Courier New" panose="02070309020205020404" pitchFamily="49" charset="0"/>
              <a:buChar char="o"/>
            </a:pPr>
            <a:endParaRPr lang="en-US" sz="2400" dirty="0" smtClean="0"/>
          </a:p>
          <a:p>
            <a:pPr>
              <a:buFont typeface="Courier New" panose="02070309020205020404" pitchFamily="49" charset="0"/>
              <a:buChar char="o"/>
            </a:pPr>
            <a:endParaRPr lang="en-US" sz="2400" dirty="0"/>
          </a:p>
          <a:p>
            <a:pPr>
              <a:buFont typeface="Courier New" panose="02070309020205020404" pitchFamily="49" charset="0"/>
              <a:buChar char="o"/>
            </a:pPr>
            <a:endParaRPr lang="en-US" sz="2400" dirty="0" smtClean="0"/>
          </a:p>
          <a:p>
            <a:pPr>
              <a:buFont typeface="Courier New" panose="02070309020205020404" pitchFamily="49" charset="0"/>
              <a:buChar char="o"/>
            </a:pPr>
            <a:endParaRPr lang="en-US" sz="2400" dirty="0" smtClean="0"/>
          </a:p>
          <a:p>
            <a:pPr marL="18288" indent="0">
              <a:buNone/>
            </a:pPr>
            <a:endParaRPr lang="en-US" sz="2400" dirty="0"/>
          </a:p>
          <a:p>
            <a:pPr marL="18288" indent="0">
              <a:buNone/>
            </a:pPr>
            <a:endParaRPr lang="en-US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304800"/>
            <a:ext cx="8382000" cy="685800"/>
          </a:xfrm>
        </p:spPr>
        <p:txBody>
          <a:bodyPr/>
          <a:lstStyle/>
          <a:p>
            <a:r>
              <a:rPr lang="en-US" sz="3200" u="sng" dirty="0" smtClean="0"/>
              <a:t>Close Reading of Pages 116-117</a:t>
            </a:r>
            <a:endParaRPr lang="en-US" sz="3200" u="sng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925225"/>
              </p:ext>
            </p:extLst>
          </p:nvPr>
        </p:nvGraphicFramePr>
        <p:xfrm>
          <a:off x="685800" y="3200400"/>
          <a:ext cx="777240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Challenge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Responses</a:t>
                      </a:r>
                      <a:endParaRPr lang="en-US" dirty="0"/>
                    </a:p>
                  </a:txBody>
                  <a:tcPr/>
                </a:tc>
              </a:tr>
              <a:tr h="1667435">
                <a:tc>
                  <a:txBody>
                    <a:bodyPr/>
                    <a:lstStyle/>
                    <a:p>
                      <a:r>
                        <a:rPr lang="en-US" dirty="0" smtClean="0"/>
                        <a:t>Esperanza</a:t>
                      </a:r>
                      <a:r>
                        <a:rPr lang="en-US" baseline="0" dirty="0" smtClean="0"/>
                        <a:t> is tasked with sweeping the platform and she has never held a broom before.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dirty="0" smtClean="0"/>
                        <a:t>She tried to visualize the memory of Hortensia sweeping</a:t>
                      </a:r>
                      <a:r>
                        <a:rPr lang="en-US" baseline="0" dirty="0" smtClean="0"/>
                        <a:t> but could not get the broom to do what she wanted it to do (116).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en-US" baseline="0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 smtClean="0"/>
                        <a:t>Miguel found her, explained to her that it was not her fault and proceeded to show her how to hold and use a broom (118-119).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968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371600"/>
            <a:ext cx="8458200" cy="5257800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400" dirty="0" smtClean="0"/>
              <a:t>Reread pages 113 – 115 and think about the challenge Esperanza is facing at this point in the novel. Complete the T- Chart below, citing evidence from the text.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sz="2400" dirty="0"/>
          </a:p>
          <a:p>
            <a:pPr>
              <a:buFont typeface="Courier New" panose="02070309020205020404" pitchFamily="49" charset="0"/>
              <a:buChar char="o"/>
            </a:pPr>
            <a:endParaRPr lang="en-US" sz="2400" dirty="0" smtClean="0"/>
          </a:p>
          <a:p>
            <a:pPr>
              <a:buFont typeface="Courier New" panose="02070309020205020404" pitchFamily="49" charset="0"/>
              <a:buChar char="o"/>
            </a:pPr>
            <a:endParaRPr lang="en-US" sz="2400" dirty="0"/>
          </a:p>
          <a:p>
            <a:pPr>
              <a:buFont typeface="Courier New" panose="02070309020205020404" pitchFamily="49" charset="0"/>
              <a:buChar char="o"/>
            </a:pPr>
            <a:endParaRPr lang="en-US" sz="2400" dirty="0" smtClean="0"/>
          </a:p>
          <a:p>
            <a:pPr>
              <a:buFont typeface="Courier New" panose="02070309020205020404" pitchFamily="49" charset="0"/>
              <a:buChar char="o"/>
            </a:pPr>
            <a:endParaRPr lang="en-US" sz="2400" dirty="0" smtClean="0"/>
          </a:p>
          <a:p>
            <a:pPr marL="18288" indent="0">
              <a:buNone/>
            </a:pPr>
            <a:endParaRPr lang="en-US" sz="2400" dirty="0"/>
          </a:p>
          <a:p>
            <a:pPr marL="18288" indent="0">
              <a:buNone/>
            </a:pPr>
            <a:endParaRPr lang="en-US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304800"/>
            <a:ext cx="8382000" cy="685800"/>
          </a:xfrm>
        </p:spPr>
        <p:txBody>
          <a:bodyPr/>
          <a:lstStyle/>
          <a:p>
            <a:r>
              <a:rPr lang="en-US" sz="3200" u="sng" dirty="0" smtClean="0"/>
              <a:t>Close Reading of Pages 113-115</a:t>
            </a:r>
            <a:endParaRPr lang="en-US" sz="3200" u="sng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543781"/>
              </p:ext>
            </p:extLst>
          </p:nvPr>
        </p:nvGraphicFramePr>
        <p:xfrm>
          <a:off x="685800" y="3200400"/>
          <a:ext cx="77724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Challenge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Responses</a:t>
                      </a:r>
                      <a:endParaRPr lang="en-US" dirty="0"/>
                    </a:p>
                  </a:txBody>
                  <a:tcPr/>
                </a:tc>
              </a:tr>
              <a:tr h="1667435">
                <a:tc>
                  <a:txBody>
                    <a:bodyPr/>
                    <a:lstStyle/>
                    <a:p>
                      <a:r>
                        <a:rPr lang="en-US" dirty="0" smtClean="0"/>
                        <a:t>Esperanza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baseline="0" dirty="0" smtClean="0"/>
                        <a:t>1.</a:t>
                      </a:r>
                    </a:p>
                    <a:p>
                      <a:pPr marL="0" indent="0">
                        <a:buNone/>
                      </a:pPr>
                      <a:endParaRPr lang="en-US" baseline="0" dirty="0" smtClean="0"/>
                    </a:p>
                    <a:p>
                      <a:pPr marL="0" indent="0">
                        <a:buNone/>
                      </a:pPr>
                      <a:endParaRPr lang="en-US" baseline="0" dirty="0" smtClean="0"/>
                    </a:p>
                    <a:p>
                      <a:pPr marL="0" indent="0">
                        <a:buNone/>
                      </a:pPr>
                      <a:endParaRPr lang="en-US" baseline="0" dirty="0" smtClean="0"/>
                    </a:p>
                    <a:p>
                      <a:pPr marL="0" indent="0">
                        <a:buNone/>
                      </a:pPr>
                      <a:r>
                        <a:rPr lang="en-US" baseline="0" dirty="0" smtClean="0"/>
                        <a:t>2.</a:t>
                      </a:r>
                    </a:p>
                    <a:p>
                      <a:pPr marL="0" indent="0">
                        <a:buNone/>
                      </a:pPr>
                      <a:endParaRPr lang="en-US" baseline="0" dirty="0" smtClean="0"/>
                    </a:p>
                    <a:p>
                      <a:pPr marL="0" indent="0">
                        <a:buNone/>
                      </a:pPr>
                      <a:endParaRPr lang="en-US" baseline="0" dirty="0" smtClean="0"/>
                    </a:p>
                    <a:p>
                      <a:pPr marL="0" indent="0">
                        <a:buNone/>
                      </a:pPr>
                      <a:endParaRPr lang="en-US" baseline="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4113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371600"/>
            <a:ext cx="8458200" cy="5257800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3200" dirty="0" smtClean="0"/>
              <a:t>You will answer 1 of the three questions with your partner.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3200" dirty="0" smtClean="0"/>
              <a:t>Be sure to cite evidence from the text to support your answer.</a:t>
            </a:r>
            <a:endParaRPr lang="en-US" sz="32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sz="3200" dirty="0" smtClean="0"/>
              <a:t>Answer in complete sentences and answer all parts of the question.</a:t>
            </a:r>
            <a:endParaRPr lang="en-US" sz="2400" dirty="0"/>
          </a:p>
          <a:p>
            <a:pPr marL="18288" indent="0">
              <a:buNone/>
            </a:pPr>
            <a:endParaRPr lang="en-US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304800"/>
            <a:ext cx="8382000" cy="685800"/>
          </a:xfrm>
        </p:spPr>
        <p:txBody>
          <a:bodyPr/>
          <a:lstStyle/>
          <a:p>
            <a:r>
              <a:rPr lang="en-US" sz="3200" u="sng" dirty="0" smtClean="0"/>
              <a:t>Text-Dependent Questions for Chapter 7</a:t>
            </a:r>
            <a:endParaRPr lang="en-US" sz="3200" u="sng" dirty="0"/>
          </a:p>
        </p:txBody>
      </p:sp>
    </p:spTree>
    <p:extLst>
      <p:ext uri="{BB962C8B-B14F-4D97-AF65-F5344CB8AC3E}">
        <p14:creationId xmlns:p14="http://schemas.microsoft.com/office/powerpoint/2010/main" val="2690910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340</TotalTime>
  <Words>464</Words>
  <Application>Microsoft Office PowerPoint</Application>
  <PresentationFormat>On-screen Show (4:3)</PresentationFormat>
  <Paragraphs>68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Elemental</vt:lpstr>
      <vt:lpstr>Case Study: Esperanza Rising</vt:lpstr>
      <vt:lpstr>Learning Targets</vt:lpstr>
      <vt:lpstr>Chapter 7 – Las Cebollas/Onions</vt:lpstr>
      <vt:lpstr>Close Reading of Pages 116-119</vt:lpstr>
      <vt:lpstr>Close Reading of Pages 116-117</vt:lpstr>
      <vt:lpstr>Close Reading of Pages 116-117</vt:lpstr>
      <vt:lpstr>Close Reading of Pages 113-115</vt:lpstr>
      <vt:lpstr>Text-Dependent Questions for Chapter 7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Study: Esperanza Rising</dc:title>
  <dc:creator>Windows 7</dc:creator>
  <cp:lastModifiedBy>Windows 7</cp:lastModifiedBy>
  <cp:revision>36</cp:revision>
  <dcterms:created xsi:type="dcterms:W3CDTF">2017-09-24T23:41:28Z</dcterms:created>
  <dcterms:modified xsi:type="dcterms:W3CDTF">2017-10-11T00:25:46Z</dcterms:modified>
</cp:coreProperties>
</file>