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104" d="100"/>
          <a:sy n="104" d="100"/>
        </p:scale>
        <p:origin x="144"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EB6CC-6AD7-44AE-BBB4-63B2E0BF51DB}"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EE945-E3C3-46BF-B974-61739B52D28A}" type="slidenum">
              <a:rPr lang="en-US" smtClean="0"/>
              <a:t>‹#›</a:t>
            </a:fld>
            <a:endParaRPr lang="en-US"/>
          </a:p>
        </p:txBody>
      </p:sp>
    </p:spTree>
    <p:extLst>
      <p:ext uri="{BB962C8B-B14F-4D97-AF65-F5344CB8AC3E}">
        <p14:creationId xmlns:p14="http://schemas.microsoft.com/office/powerpoint/2010/main" val="50258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4EB6CC-6AD7-44AE-BBB4-63B2E0BF51DB}"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EE945-E3C3-46BF-B974-61739B52D28A}" type="slidenum">
              <a:rPr lang="en-US" smtClean="0"/>
              <a:t>‹#›</a:t>
            </a:fld>
            <a:endParaRPr lang="en-US"/>
          </a:p>
        </p:txBody>
      </p:sp>
    </p:spTree>
    <p:extLst>
      <p:ext uri="{BB962C8B-B14F-4D97-AF65-F5344CB8AC3E}">
        <p14:creationId xmlns:p14="http://schemas.microsoft.com/office/powerpoint/2010/main" val="2242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4EB6CC-6AD7-44AE-BBB4-63B2E0BF51DB}"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EE945-E3C3-46BF-B974-61739B52D28A}" type="slidenum">
              <a:rPr lang="en-US" smtClean="0"/>
              <a:t>‹#›</a:t>
            </a:fld>
            <a:endParaRPr lang="en-US"/>
          </a:p>
        </p:txBody>
      </p:sp>
    </p:spTree>
    <p:extLst>
      <p:ext uri="{BB962C8B-B14F-4D97-AF65-F5344CB8AC3E}">
        <p14:creationId xmlns:p14="http://schemas.microsoft.com/office/powerpoint/2010/main" val="381293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4EB6CC-6AD7-44AE-BBB4-63B2E0BF51DB}"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EE945-E3C3-46BF-B974-61739B52D28A}" type="slidenum">
              <a:rPr lang="en-US" smtClean="0"/>
              <a:t>‹#›</a:t>
            </a:fld>
            <a:endParaRPr lang="en-US"/>
          </a:p>
        </p:txBody>
      </p:sp>
    </p:spTree>
    <p:extLst>
      <p:ext uri="{BB962C8B-B14F-4D97-AF65-F5344CB8AC3E}">
        <p14:creationId xmlns:p14="http://schemas.microsoft.com/office/powerpoint/2010/main" val="292165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4EB6CC-6AD7-44AE-BBB4-63B2E0BF51DB}"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EE945-E3C3-46BF-B974-61739B52D28A}" type="slidenum">
              <a:rPr lang="en-US" smtClean="0"/>
              <a:t>‹#›</a:t>
            </a:fld>
            <a:endParaRPr lang="en-US"/>
          </a:p>
        </p:txBody>
      </p:sp>
    </p:spTree>
    <p:extLst>
      <p:ext uri="{BB962C8B-B14F-4D97-AF65-F5344CB8AC3E}">
        <p14:creationId xmlns:p14="http://schemas.microsoft.com/office/powerpoint/2010/main" val="162835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4EB6CC-6AD7-44AE-BBB4-63B2E0BF51DB}"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EE945-E3C3-46BF-B974-61739B52D28A}" type="slidenum">
              <a:rPr lang="en-US" smtClean="0"/>
              <a:t>‹#›</a:t>
            </a:fld>
            <a:endParaRPr lang="en-US"/>
          </a:p>
        </p:txBody>
      </p:sp>
    </p:spTree>
    <p:extLst>
      <p:ext uri="{BB962C8B-B14F-4D97-AF65-F5344CB8AC3E}">
        <p14:creationId xmlns:p14="http://schemas.microsoft.com/office/powerpoint/2010/main" val="490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4EB6CC-6AD7-44AE-BBB4-63B2E0BF51DB}"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DEE945-E3C3-46BF-B974-61739B52D28A}" type="slidenum">
              <a:rPr lang="en-US" smtClean="0"/>
              <a:t>‹#›</a:t>
            </a:fld>
            <a:endParaRPr lang="en-US"/>
          </a:p>
        </p:txBody>
      </p:sp>
    </p:spTree>
    <p:extLst>
      <p:ext uri="{BB962C8B-B14F-4D97-AF65-F5344CB8AC3E}">
        <p14:creationId xmlns:p14="http://schemas.microsoft.com/office/powerpoint/2010/main" val="156497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4EB6CC-6AD7-44AE-BBB4-63B2E0BF51DB}"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DEE945-E3C3-46BF-B974-61739B52D28A}" type="slidenum">
              <a:rPr lang="en-US" smtClean="0"/>
              <a:t>‹#›</a:t>
            </a:fld>
            <a:endParaRPr lang="en-US"/>
          </a:p>
        </p:txBody>
      </p:sp>
    </p:spTree>
    <p:extLst>
      <p:ext uri="{BB962C8B-B14F-4D97-AF65-F5344CB8AC3E}">
        <p14:creationId xmlns:p14="http://schemas.microsoft.com/office/powerpoint/2010/main" val="135545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EB6CC-6AD7-44AE-BBB4-63B2E0BF51DB}"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DEE945-E3C3-46BF-B974-61739B52D28A}" type="slidenum">
              <a:rPr lang="en-US" smtClean="0"/>
              <a:t>‹#›</a:t>
            </a:fld>
            <a:endParaRPr lang="en-US"/>
          </a:p>
        </p:txBody>
      </p:sp>
    </p:spTree>
    <p:extLst>
      <p:ext uri="{BB962C8B-B14F-4D97-AF65-F5344CB8AC3E}">
        <p14:creationId xmlns:p14="http://schemas.microsoft.com/office/powerpoint/2010/main" val="364786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EB6CC-6AD7-44AE-BBB4-63B2E0BF51DB}"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EE945-E3C3-46BF-B974-61739B52D28A}" type="slidenum">
              <a:rPr lang="en-US" smtClean="0"/>
              <a:t>‹#›</a:t>
            </a:fld>
            <a:endParaRPr lang="en-US"/>
          </a:p>
        </p:txBody>
      </p:sp>
    </p:spTree>
    <p:extLst>
      <p:ext uri="{BB962C8B-B14F-4D97-AF65-F5344CB8AC3E}">
        <p14:creationId xmlns:p14="http://schemas.microsoft.com/office/powerpoint/2010/main" val="259037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EB6CC-6AD7-44AE-BBB4-63B2E0BF51DB}"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EE945-E3C3-46BF-B974-61739B52D28A}" type="slidenum">
              <a:rPr lang="en-US" smtClean="0"/>
              <a:t>‹#›</a:t>
            </a:fld>
            <a:endParaRPr lang="en-US"/>
          </a:p>
        </p:txBody>
      </p:sp>
    </p:spTree>
    <p:extLst>
      <p:ext uri="{BB962C8B-B14F-4D97-AF65-F5344CB8AC3E}">
        <p14:creationId xmlns:p14="http://schemas.microsoft.com/office/powerpoint/2010/main" val="114862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EB6CC-6AD7-44AE-BBB4-63B2E0BF51DB}" type="datetimeFigureOut">
              <a:rPr lang="en-US" smtClean="0"/>
              <a:t>11/9/2016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EE945-E3C3-46BF-B974-61739B52D28A}" type="slidenum">
              <a:rPr lang="en-US" smtClean="0"/>
              <a:t>‹#›</a:t>
            </a:fld>
            <a:endParaRPr lang="en-US"/>
          </a:p>
        </p:txBody>
      </p:sp>
    </p:spTree>
    <p:extLst>
      <p:ext uri="{BB962C8B-B14F-4D97-AF65-F5344CB8AC3E}">
        <p14:creationId xmlns:p14="http://schemas.microsoft.com/office/powerpoint/2010/main" val="2677096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60870"/>
            <a:ext cx="9144000" cy="2387600"/>
          </a:xfrm>
        </p:spPr>
        <p:txBody>
          <a:bodyPr>
            <a:noAutofit/>
          </a:bodyPr>
          <a:lstStyle/>
          <a:p>
            <a:r>
              <a:rPr lang="en-US" sz="9600" b="1" dirty="0" smtClean="0">
                <a:solidFill>
                  <a:schemeClr val="tx1">
                    <a:lumMod val="95000"/>
                    <a:lumOff val="5000"/>
                  </a:schemeClr>
                </a:solidFill>
                <a:latin typeface="Algerian" panose="04020705040A02060702" pitchFamily="82" charset="0"/>
              </a:rPr>
              <a:t>The United States Constitution</a:t>
            </a:r>
            <a:endParaRPr lang="en-US" sz="9600" b="1" dirty="0">
              <a:solidFill>
                <a:schemeClr val="tx1">
                  <a:lumMod val="95000"/>
                  <a:lumOff val="5000"/>
                </a:schemeClr>
              </a:solidFill>
              <a:latin typeface="Algerian" panose="04020705040A02060702" pitchFamily="82" charset="0"/>
            </a:endParaRPr>
          </a:p>
        </p:txBody>
      </p:sp>
      <p:sp>
        <p:nvSpPr>
          <p:cNvPr id="3" name="Subtitle 2"/>
          <p:cNvSpPr>
            <a:spLocks noGrp="1"/>
          </p:cNvSpPr>
          <p:nvPr>
            <p:ph type="subTitle" idx="1"/>
          </p:nvPr>
        </p:nvSpPr>
        <p:spPr>
          <a:xfrm>
            <a:off x="1524000" y="4850974"/>
            <a:ext cx="9144000" cy="1655762"/>
          </a:xfrm>
        </p:spPr>
        <p:txBody>
          <a:bodyPr/>
          <a:lstStyle/>
          <a:p>
            <a:r>
              <a:rPr lang="en-US" b="1" dirty="0" smtClean="0"/>
              <a:t>An Introduction and Overview to the US Constitution</a:t>
            </a:r>
          </a:p>
          <a:p>
            <a:r>
              <a:rPr lang="en-US" b="1" dirty="0" smtClean="0"/>
              <a:t>5</a:t>
            </a:r>
            <a:r>
              <a:rPr lang="en-US" b="1" baseline="30000" dirty="0" smtClean="0"/>
              <a:t>th</a:t>
            </a:r>
            <a:r>
              <a:rPr lang="en-US" b="1" dirty="0" smtClean="0"/>
              <a:t> Grade-History</a:t>
            </a:r>
            <a:endParaRPr lang="en-US" b="1" dirty="0"/>
          </a:p>
        </p:txBody>
      </p:sp>
    </p:spTree>
    <p:extLst>
      <p:ext uri="{BB962C8B-B14F-4D97-AF65-F5344CB8AC3E}">
        <p14:creationId xmlns:p14="http://schemas.microsoft.com/office/powerpoint/2010/main" val="342301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Ratification Debate</a:t>
            </a:r>
            <a:endParaRPr lang="en-US" b="1" dirty="0"/>
          </a:p>
        </p:txBody>
      </p:sp>
      <p:sp>
        <p:nvSpPr>
          <p:cNvPr id="3" name="Content Placeholder 2"/>
          <p:cNvSpPr>
            <a:spLocks noGrp="1"/>
          </p:cNvSpPr>
          <p:nvPr>
            <p:ph idx="1"/>
          </p:nvPr>
        </p:nvSpPr>
        <p:spPr/>
        <p:txBody>
          <a:bodyPr/>
          <a:lstStyle/>
          <a:p>
            <a:r>
              <a:rPr lang="en-US" dirty="0" smtClean="0"/>
              <a:t>Needed 9 of 13 states to ratify or officially approve of the Constitution before it went into effect</a:t>
            </a:r>
          </a:p>
          <a:p>
            <a:endParaRPr lang="en-US" dirty="0"/>
          </a:p>
          <a:p>
            <a:r>
              <a:rPr lang="en-US" dirty="0" smtClean="0"/>
              <a:t>A huge debate emerged between two sides:</a:t>
            </a:r>
          </a:p>
          <a:p>
            <a:pPr lvl="1"/>
            <a:r>
              <a:rPr lang="en-US" dirty="0" smtClean="0"/>
              <a:t>Federalists </a:t>
            </a:r>
          </a:p>
          <a:p>
            <a:pPr lvl="1"/>
            <a:r>
              <a:rPr lang="en-US" u="sng" dirty="0" smtClean="0"/>
              <a:t>Anti-</a:t>
            </a:r>
            <a:r>
              <a:rPr lang="en-US" dirty="0" smtClean="0"/>
              <a:t>federalists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717" y="2690813"/>
            <a:ext cx="4081346" cy="3486150"/>
          </a:xfrm>
          <a:prstGeom prst="rect">
            <a:avLst/>
          </a:prstGeom>
        </p:spPr>
      </p:pic>
    </p:spTree>
    <p:extLst>
      <p:ext uri="{BB962C8B-B14F-4D97-AF65-F5344CB8AC3E}">
        <p14:creationId xmlns:p14="http://schemas.microsoft.com/office/powerpoint/2010/main" val="415873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Federalists V. Anti-Federalists</a:t>
            </a:r>
            <a:endParaRPr lang="en-US" b="1" u="sng" dirty="0"/>
          </a:p>
        </p:txBody>
      </p:sp>
      <p:sp>
        <p:nvSpPr>
          <p:cNvPr id="3" name="Text Placeholder 2"/>
          <p:cNvSpPr>
            <a:spLocks noGrp="1"/>
          </p:cNvSpPr>
          <p:nvPr>
            <p:ph type="body" idx="1"/>
          </p:nvPr>
        </p:nvSpPr>
        <p:spPr/>
        <p:txBody>
          <a:bodyPr>
            <a:normAutofit/>
          </a:bodyPr>
          <a:lstStyle/>
          <a:p>
            <a:r>
              <a:rPr lang="en-US" sz="4400" dirty="0" smtClean="0"/>
              <a:t>Federalists</a:t>
            </a:r>
            <a:endParaRPr lang="en-US" sz="4400" dirty="0"/>
          </a:p>
        </p:txBody>
      </p:sp>
      <p:sp>
        <p:nvSpPr>
          <p:cNvPr id="4" name="Content Placeholder 3"/>
          <p:cNvSpPr>
            <a:spLocks noGrp="1"/>
          </p:cNvSpPr>
          <p:nvPr>
            <p:ph sz="half" idx="2"/>
          </p:nvPr>
        </p:nvSpPr>
        <p:spPr/>
        <p:txBody>
          <a:bodyPr/>
          <a:lstStyle/>
          <a:p>
            <a:r>
              <a:rPr lang="en-US" dirty="0" smtClean="0"/>
              <a:t>Supported the constitution and a strong central government</a:t>
            </a:r>
          </a:p>
          <a:p>
            <a:r>
              <a:rPr lang="en-US" dirty="0" smtClean="0"/>
              <a:t>Alexander Hamilton, James Madison, John Jay</a:t>
            </a:r>
          </a:p>
          <a:p>
            <a:r>
              <a:rPr lang="en-US" i="1" dirty="0" smtClean="0"/>
              <a:t>Federalist papers-</a:t>
            </a:r>
            <a:r>
              <a:rPr lang="en-US" dirty="0" smtClean="0"/>
              <a:t> series of articles written in defense of the constitution</a:t>
            </a:r>
            <a:endParaRPr lang="en-US" i="1" dirty="0"/>
          </a:p>
        </p:txBody>
      </p:sp>
      <p:sp>
        <p:nvSpPr>
          <p:cNvPr id="5" name="Text Placeholder 4"/>
          <p:cNvSpPr>
            <a:spLocks noGrp="1"/>
          </p:cNvSpPr>
          <p:nvPr>
            <p:ph type="body" sz="quarter" idx="3"/>
          </p:nvPr>
        </p:nvSpPr>
        <p:spPr/>
        <p:txBody>
          <a:bodyPr>
            <a:normAutofit/>
          </a:bodyPr>
          <a:lstStyle/>
          <a:p>
            <a:r>
              <a:rPr lang="en-US" sz="4000" dirty="0" smtClean="0"/>
              <a:t>Anti-Federalists</a:t>
            </a:r>
            <a:endParaRPr lang="en-US" sz="4000" dirty="0"/>
          </a:p>
        </p:txBody>
      </p:sp>
      <p:sp>
        <p:nvSpPr>
          <p:cNvPr id="6" name="Content Placeholder 5"/>
          <p:cNvSpPr>
            <a:spLocks noGrp="1"/>
          </p:cNvSpPr>
          <p:nvPr>
            <p:ph sz="quarter" idx="4"/>
          </p:nvPr>
        </p:nvSpPr>
        <p:spPr/>
        <p:txBody>
          <a:bodyPr/>
          <a:lstStyle/>
          <a:p>
            <a:r>
              <a:rPr lang="en-US" dirty="0" smtClean="0"/>
              <a:t>Supported a weaker central government-felt too much power was taken away from the states</a:t>
            </a:r>
          </a:p>
          <a:p>
            <a:r>
              <a:rPr lang="en-US" dirty="0" smtClean="0"/>
              <a:t>Opposed the Constitution</a:t>
            </a:r>
          </a:p>
          <a:p>
            <a:r>
              <a:rPr lang="en-US" dirty="0" smtClean="0"/>
              <a:t>Wanted a Bill of Rights included</a:t>
            </a:r>
          </a:p>
          <a:p>
            <a:r>
              <a:rPr lang="en-US" dirty="0" smtClean="0"/>
              <a:t>Samuel Adams, Patrick Henry</a:t>
            </a:r>
            <a:endParaRPr lang="en-US" dirty="0"/>
          </a:p>
        </p:txBody>
      </p:sp>
    </p:spTree>
    <p:extLst>
      <p:ext uri="{BB962C8B-B14F-4D97-AF65-F5344CB8AC3E}">
        <p14:creationId xmlns:p14="http://schemas.microsoft.com/office/powerpoint/2010/main" val="418605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Ratification</a:t>
            </a:r>
            <a:endParaRPr lang="en-US" b="1" u="sng" dirty="0"/>
          </a:p>
        </p:txBody>
      </p:sp>
      <p:pic>
        <p:nvPicPr>
          <p:cNvPr id="5" name="Content Placeholder 4"/>
          <p:cNvPicPr>
            <a:picLocks noGrp="1" noChangeAspect="1"/>
          </p:cNvPicPr>
          <p:nvPr>
            <p:ph sz="half" idx="1"/>
          </p:nvPr>
        </p:nvPicPr>
        <p:blipFill>
          <a:blip r:embed="rId2"/>
          <a:stretch>
            <a:fillRect/>
          </a:stretch>
        </p:blipFill>
        <p:spPr>
          <a:xfrm>
            <a:off x="272857" y="1690688"/>
            <a:ext cx="5377326" cy="4724148"/>
          </a:xfrm>
          <a:prstGeom prst="rect">
            <a:avLst/>
          </a:prstGeom>
        </p:spPr>
      </p:pic>
      <p:sp>
        <p:nvSpPr>
          <p:cNvPr id="4" name="Content Placeholder 3"/>
          <p:cNvSpPr>
            <a:spLocks noGrp="1"/>
          </p:cNvSpPr>
          <p:nvPr>
            <p:ph sz="half" idx="2"/>
          </p:nvPr>
        </p:nvSpPr>
        <p:spPr/>
        <p:txBody>
          <a:bodyPr/>
          <a:lstStyle/>
          <a:p>
            <a:r>
              <a:rPr lang="en-US" dirty="0" smtClean="0"/>
              <a:t>Officially adopted after ratified by New Hampshire</a:t>
            </a:r>
          </a:p>
          <a:p>
            <a:r>
              <a:rPr lang="en-US" dirty="0" smtClean="0"/>
              <a:t>Once the new government convened, they added a bill of rights to the Constitution.</a:t>
            </a:r>
            <a:endParaRPr lang="en-US" dirty="0"/>
          </a:p>
        </p:txBody>
      </p:sp>
    </p:spTree>
    <p:extLst>
      <p:ext uri="{BB962C8B-B14F-4D97-AF65-F5344CB8AC3E}">
        <p14:creationId xmlns:p14="http://schemas.microsoft.com/office/powerpoint/2010/main" val="174765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Structure of the Constitution</a:t>
            </a:r>
            <a:endParaRPr lang="en-US" b="1" u="sng" dirty="0"/>
          </a:p>
        </p:txBody>
      </p:sp>
      <p:sp>
        <p:nvSpPr>
          <p:cNvPr id="3" name="Content Placeholder 2"/>
          <p:cNvSpPr>
            <a:spLocks noGrp="1"/>
          </p:cNvSpPr>
          <p:nvPr>
            <p:ph idx="1"/>
          </p:nvPr>
        </p:nvSpPr>
        <p:spPr>
          <a:xfrm>
            <a:off x="838200" y="1390728"/>
            <a:ext cx="4503234" cy="4351338"/>
          </a:xfrm>
        </p:spPr>
        <p:txBody>
          <a:bodyPr>
            <a:normAutofit fontScale="92500" lnSpcReduction="20000"/>
          </a:bodyPr>
          <a:lstStyle/>
          <a:p>
            <a:r>
              <a:rPr lang="en-US" dirty="0" smtClean="0"/>
              <a:t>Preamble:</a:t>
            </a:r>
          </a:p>
          <a:p>
            <a:pPr lvl="1"/>
            <a:r>
              <a:rPr lang="en-US" dirty="0" smtClean="0"/>
              <a:t>Statement of Purpose</a:t>
            </a:r>
          </a:p>
          <a:p>
            <a:r>
              <a:rPr lang="en-US" dirty="0" smtClean="0"/>
              <a:t>Articles:</a:t>
            </a:r>
          </a:p>
          <a:p>
            <a:pPr lvl="1"/>
            <a:r>
              <a:rPr lang="en-US" dirty="0" smtClean="0"/>
              <a:t>I:Legislative Branch</a:t>
            </a:r>
          </a:p>
          <a:p>
            <a:pPr lvl="1"/>
            <a:r>
              <a:rPr lang="en-US" dirty="0" smtClean="0"/>
              <a:t>II: Executive Branch</a:t>
            </a:r>
          </a:p>
          <a:p>
            <a:pPr lvl="1"/>
            <a:r>
              <a:rPr lang="en-US" dirty="0" smtClean="0"/>
              <a:t>III: Judicial Branch</a:t>
            </a:r>
          </a:p>
          <a:p>
            <a:pPr lvl="1"/>
            <a:r>
              <a:rPr lang="en-US" dirty="0" smtClean="0"/>
              <a:t>IV: Relations among the states</a:t>
            </a:r>
          </a:p>
          <a:p>
            <a:pPr lvl="1"/>
            <a:r>
              <a:rPr lang="en-US" dirty="0" smtClean="0"/>
              <a:t>V: Amendment process</a:t>
            </a:r>
          </a:p>
          <a:p>
            <a:pPr lvl="1"/>
            <a:r>
              <a:rPr lang="en-US" dirty="0" smtClean="0"/>
              <a:t>VI: Federal Power</a:t>
            </a:r>
          </a:p>
          <a:p>
            <a:pPr lvl="1"/>
            <a:r>
              <a:rPr lang="en-US" dirty="0" smtClean="0"/>
              <a:t>VII: Ratification</a:t>
            </a:r>
          </a:p>
          <a:p>
            <a:r>
              <a:rPr lang="en-US" dirty="0" smtClean="0"/>
              <a:t>Amendments:</a:t>
            </a:r>
          </a:p>
          <a:p>
            <a:pPr lvl="1"/>
            <a:r>
              <a:rPr lang="en-US" dirty="0" smtClean="0"/>
              <a:t>27 total</a:t>
            </a:r>
          </a:p>
          <a:p>
            <a:pPr lvl="1"/>
            <a:r>
              <a:rPr lang="en-US" dirty="0" smtClean="0"/>
              <a:t>1</a:t>
            </a:r>
            <a:r>
              <a:rPr lang="en-US" baseline="30000" dirty="0" smtClean="0"/>
              <a:t>st</a:t>
            </a:r>
            <a:r>
              <a:rPr lang="en-US" dirty="0" smtClean="0"/>
              <a:t> ten are Bill of Rights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590095"/>
            <a:ext cx="4151971" cy="4151971"/>
          </a:xfrm>
          <a:prstGeom prst="rect">
            <a:avLst/>
          </a:prstGeom>
        </p:spPr>
      </p:pic>
    </p:spTree>
    <p:extLst>
      <p:ext uri="{BB962C8B-B14F-4D97-AF65-F5344CB8AC3E}">
        <p14:creationId xmlns:p14="http://schemas.microsoft.com/office/powerpoint/2010/main" val="1903166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Article I: Legislative Branch</a:t>
            </a:r>
            <a:endParaRPr lang="en-US" b="1" u="sng" dirty="0"/>
          </a:p>
        </p:txBody>
      </p:sp>
      <p:sp>
        <p:nvSpPr>
          <p:cNvPr id="3" name="Content Placeholder 2"/>
          <p:cNvSpPr>
            <a:spLocks noGrp="1"/>
          </p:cNvSpPr>
          <p:nvPr>
            <p:ph sz="half" idx="1"/>
          </p:nvPr>
        </p:nvSpPr>
        <p:spPr/>
        <p:txBody>
          <a:bodyPr/>
          <a:lstStyle/>
          <a:p>
            <a:r>
              <a:rPr lang="en-US" dirty="0" smtClean="0"/>
              <a:t>Bicameral:</a:t>
            </a:r>
          </a:p>
          <a:p>
            <a:pPr lvl="1"/>
            <a:r>
              <a:rPr lang="en-US" dirty="0" smtClean="0"/>
              <a:t>Senate ( 6 years)</a:t>
            </a:r>
          </a:p>
          <a:p>
            <a:pPr lvl="2"/>
            <a:r>
              <a:rPr lang="en-US" dirty="0" smtClean="0"/>
              <a:t>2 senators for each state</a:t>
            </a:r>
          </a:p>
          <a:p>
            <a:pPr lvl="1"/>
            <a:r>
              <a:rPr lang="en-US" dirty="0" smtClean="0"/>
              <a:t>House of Representatives (2 years)</a:t>
            </a:r>
          </a:p>
          <a:p>
            <a:pPr lvl="2"/>
            <a:r>
              <a:rPr lang="en-US" dirty="0" smtClean="0"/>
              <a:t>Based on population</a:t>
            </a:r>
            <a:endParaRPr lang="en-US" dirty="0"/>
          </a:p>
        </p:txBody>
      </p:sp>
      <p:sp>
        <p:nvSpPr>
          <p:cNvPr id="4" name="Content Placeholder 3"/>
          <p:cNvSpPr>
            <a:spLocks noGrp="1"/>
          </p:cNvSpPr>
          <p:nvPr>
            <p:ph sz="half" idx="2"/>
          </p:nvPr>
        </p:nvSpPr>
        <p:spPr/>
        <p:txBody>
          <a:bodyPr/>
          <a:lstStyle/>
          <a:p>
            <a:r>
              <a:rPr lang="en-US" dirty="0" smtClean="0"/>
              <a:t>Important Powers:</a:t>
            </a:r>
          </a:p>
          <a:p>
            <a:pPr lvl="1"/>
            <a:r>
              <a:rPr lang="en-US" dirty="0" smtClean="0"/>
              <a:t>Make laws</a:t>
            </a:r>
          </a:p>
          <a:p>
            <a:pPr lvl="1"/>
            <a:r>
              <a:rPr lang="en-US" dirty="0" smtClean="0"/>
              <a:t>Set taxes</a:t>
            </a:r>
          </a:p>
          <a:p>
            <a:pPr lvl="1"/>
            <a:r>
              <a:rPr lang="en-US" dirty="0" smtClean="0"/>
              <a:t>Declare war</a:t>
            </a:r>
          </a:p>
          <a:p>
            <a:pPr lvl="1"/>
            <a:r>
              <a:rPr lang="en-US" dirty="0" smtClean="0"/>
              <a:t>Override vetoes</a:t>
            </a:r>
          </a:p>
          <a:p>
            <a:pPr lvl="1"/>
            <a:r>
              <a:rPr lang="en-US" dirty="0" smtClean="0"/>
              <a:t>Borrow money</a:t>
            </a:r>
          </a:p>
          <a:p>
            <a:pPr lvl="1"/>
            <a:r>
              <a:rPr lang="en-US" dirty="0" smtClean="0"/>
              <a:t>Regulate international and national trade</a:t>
            </a:r>
          </a:p>
          <a:p>
            <a:pPr lvl="1"/>
            <a:r>
              <a:rPr lang="en-US" dirty="0" smtClean="0"/>
              <a:t>Print money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997" y="3795596"/>
            <a:ext cx="2857500" cy="2857500"/>
          </a:xfrm>
          <a:prstGeom prst="rect">
            <a:avLst/>
          </a:prstGeom>
        </p:spPr>
      </p:pic>
    </p:spTree>
    <p:extLst>
      <p:ext uri="{BB962C8B-B14F-4D97-AF65-F5344CB8AC3E}">
        <p14:creationId xmlns:p14="http://schemas.microsoft.com/office/powerpoint/2010/main" val="124618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Article II: Executive Branch</a:t>
            </a:r>
            <a:endParaRPr lang="en-US" b="1" u="sng" dirty="0"/>
          </a:p>
        </p:txBody>
      </p:sp>
      <p:sp>
        <p:nvSpPr>
          <p:cNvPr id="3" name="Content Placeholder 2"/>
          <p:cNvSpPr>
            <a:spLocks noGrp="1"/>
          </p:cNvSpPr>
          <p:nvPr>
            <p:ph sz="half" idx="1"/>
          </p:nvPr>
        </p:nvSpPr>
        <p:spPr/>
        <p:txBody>
          <a:bodyPr/>
          <a:lstStyle/>
          <a:p>
            <a:r>
              <a:rPr lang="en-US" dirty="0" smtClean="0"/>
              <a:t>President and Vice President (4 year term)</a:t>
            </a:r>
          </a:p>
          <a:p>
            <a:r>
              <a:rPr lang="en-US" dirty="0" smtClean="0"/>
              <a:t>Qualifications:</a:t>
            </a:r>
          </a:p>
          <a:p>
            <a:pPr lvl="1"/>
            <a:r>
              <a:rPr lang="en-US" dirty="0" smtClean="0"/>
              <a:t>At least 35 years old</a:t>
            </a:r>
          </a:p>
          <a:p>
            <a:pPr lvl="1"/>
            <a:r>
              <a:rPr lang="en-US" dirty="0" smtClean="0"/>
              <a:t>14 year resident of the US</a:t>
            </a:r>
          </a:p>
          <a:p>
            <a:pPr lvl="1"/>
            <a:r>
              <a:rPr lang="en-US" dirty="0" smtClean="0"/>
              <a:t>Natural born citizen</a:t>
            </a:r>
          </a:p>
          <a:p>
            <a:pPr lvl="1"/>
            <a:r>
              <a:rPr lang="en-US" dirty="0" smtClean="0"/>
              <a:t>Elected by the electoral college</a:t>
            </a:r>
            <a:endParaRPr lang="en-US" dirty="0"/>
          </a:p>
        </p:txBody>
      </p:sp>
      <p:sp>
        <p:nvSpPr>
          <p:cNvPr id="4" name="Content Placeholder 3"/>
          <p:cNvSpPr>
            <a:spLocks noGrp="1"/>
          </p:cNvSpPr>
          <p:nvPr>
            <p:ph sz="half" idx="2"/>
          </p:nvPr>
        </p:nvSpPr>
        <p:spPr/>
        <p:txBody>
          <a:bodyPr/>
          <a:lstStyle/>
          <a:p>
            <a:r>
              <a:rPr lang="en-US" dirty="0" smtClean="0"/>
              <a:t>Important Powers:</a:t>
            </a:r>
          </a:p>
          <a:p>
            <a:pPr lvl="1"/>
            <a:r>
              <a:rPr lang="en-US" dirty="0" smtClean="0"/>
              <a:t>Commander-in-Chief</a:t>
            </a:r>
          </a:p>
          <a:p>
            <a:pPr lvl="1"/>
            <a:r>
              <a:rPr lang="en-US" dirty="0" smtClean="0"/>
              <a:t>Grant Pardons</a:t>
            </a:r>
          </a:p>
          <a:p>
            <a:pPr lvl="1"/>
            <a:r>
              <a:rPr lang="en-US" dirty="0" smtClean="0"/>
              <a:t>Make Treaties</a:t>
            </a:r>
          </a:p>
          <a:p>
            <a:pPr lvl="1"/>
            <a:r>
              <a:rPr lang="en-US" dirty="0" smtClean="0"/>
              <a:t>Appoint federal officers</a:t>
            </a:r>
          </a:p>
          <a:p>
            <a:pPr lvl="1"/>
            <a:r>
              <a:rPr lang="en-US" dirty="0" smtClean="0"/>
              <a:t>Ensure laws are executed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474" y="4271897"/>
            <a:ext cx="3103291" cy="2313362"/>
          </a:xfrm>
          <a:prstGeom prst="rect">
            <a:avLst/>
          </a:prstGeom>
        </p:spPr>
      </p:pic>
    </p:spTree>
    <p:extLst>
      <p:ext uri="{BB962C8B-B14F-4D97-AF65-F5344CB8AC3E}">
        <p14:creationId xmlns:p14="http://schemas.microsoft.com/office/powerpoint/2010/main" val="827891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Article III: Judicial Branch</a:t>
            </a:r>
            <a:endParaRPr lang="en-US" b="1" u="sng" dirty="0"/>
          </a:p>
        </p:txBody>
      </p:sp>
      <p:sp>
        <p:nvSpPr>
          <p:cNvPr id="3" name="Content Placeholder 2"/>
          <p:cNvSpPr>
            <a:spLocks noGrp="1"/>
          </p:cNvSpPr>
          <p:nvPr>
            <p:ph sz="half" idx="1"/>
          </p:nvPr>
        </p:nvSpPr>
        <p:spPr/>
        <p:txBody>
          <a:bodyPr/>
          <a:lstStyle/>
          <a:p>
            <a:r>
              <a:rPr lang="en-US" dirty="0" smtClean="0"/>
              <a:t>Supreme Court judges serve for life unless impeached</a:t>
            </a:r>
          </a:p>
          <a:p>
            <a:pPr marL="0" indent="0">
              <a:buNone/>
            </a:pPr>
            <a:endParaRPr lang="en-US" dirty="0" smtClean="0"/>
          </a:p>
          <a:p>
            <a:r>
              <a:rPr lang="en-US" dirty="0" smtClean="0"/>
              <a:t>Judicial power rests with US Supreme Court and other courts created by Congress</a:t>
            </a:r>
            <a:endParaRPr lang="en-US" dirty="0"/>
          </a:p>
        </p:txBody>
      </p:sp>
      <p:sp>
        <p:nvSpPr>
          <p:cNvPr id="4" name="Content Placeholder 3"/>
          <p:cNvSpPr>
            <a:spLocks noGrp="1"/>
          </p:cNvSpPr>
          <p:nvPr>
            <p:ph sz="half" idx="2"/>
          </p:nvPr>
        </p:nvSpPr>
        <p:spPr/>
        <p:txBody>
          <a:bodyPr/>
          <a:lstStyle/>
          <a:p>
            <a:r>
              <a:rPr lang="en-US" dirty="0" smtClean="0"/>
              <a:t>Important Powers:</a:t>
            </a:r>
          </a:p>
          <a:p>
            <a:pPr lvl="1"/>
            <a:r>
              <a:rPr lang="en-US" dirty="0" smtClean="0"/>
              <a:t>Decides cases of Constitutional law and federal law</a:t>
            </a:r>
          </a:p>
          <a:p>
            <a:pPr lvl="1"/>
            <a:r>
              <a:rPr lang="en-US" dirty="0" smtClean="0"/>
              <a:t>Cases involving ambassadors go straight to Supreme Court</a:t>
            </a:r>
          </a:p>
          <a:p>
            <a:pPr marL="457200" lvl="1"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6195" y="3865176"/>
            <a:ext cx="4170556" cy="2903750"/>
          </a:xfrm>
          <a:prstGeom prst="rect">
            <a:avLst/>
          </a:prstGeom>
        </p:spPr>
      </p:pic>
    </p:spTree>
    <p:extLst>
      <p:ext uri="{BB962C8B-B14F-4D97-AF65-F5344CB8AC3E}">
        <p14:creationId xmlns:p14="http://schemas.microsoft.com/office/powerpoint/2010/main" val="251672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Other Important Articles:</a:t>
            </a:r>
            <a:endParaRPr lang="en-US" b="1" u="sng" dirty="0"/>
          </a:p>
        </p:txBody>
      </p:sp>
      <p:sp>
        <p:nvSpPr>
          <p:cNvPr id="3" name="Content Placeholder 2"/>
          <p:cNvSpPr>
            <a:spLocks noGrp="1"/>
          </p:cNvSpPr>
          <p:nvPr>
            <p:ph sz="half" idx="1"/>
          </p:nvPr>
        </p:nvSpPr>
        <p:spPr/>
        <p:txBody>
          <a:bodyPr/>
          <a:lstStyle/>
          <a:p>
            <a:r>
              <a:rPr lang="en-US" dirty="0" smtClean="0"/>
              <a:t>Article V: Amendments:</a:t>
            </a:r>
          </a:p>
          <a:p>
            <a:pPr lvl="1"/>
            <a:r>
              <a:rPr lang="en-US" dirty="0" smtClean="0"/>
              <a:t>Amendments are proposed when 2/3 of the house and senate deem it necessary</a:t>
            </a:r>
          </a:p>
          <a:p>
            <a:pPr lvl="1"/>
            <a:r>
              <a:rPr lang="en-US" dirty="0" smtClean="0"/>
              <a:t>Amendments are proposed when 2/3 of the states deem it necessary</a:t>
            </a:r>
          </a:p>
          <a:p>
            <a:pPr lvl="1"/>
            <a:r>
              <a:rPr lang="en-US" dirty="0" smtClean="0"/>
              <a:t>Amendments must be ratified by ¾ of state legislatures or by conventions in ¾ of the states.</a:t>
            </a:r>
            <a:endParaRPr lang="en-US" dirty="0"/>
          </a:p>
        </p:txBody>
      </p:sp>
      <p:sp>
        <p:nvSpPr>
          <p:cNvPr id="4" name="Content Placeholder 3"/>
          <p:cNvSpPr>
            <a:spLocks noGrp="1"/>
          </p:cNvSpPr>
          <p:nvPr>
            <p:ph sz="half" idx="2"/>
          </p:nvPr>
        </p:nvSpPr>
        <p:spPr/>
        <p:txBody>
          <a:bodyPr/>
          <a:lstStyle/>
          <a:p>
            <a:r>
              <a:rPr lang="en-US" dirty="0" smtClean="0"/>
              <a:t>Article VI: Federal Power</a:t>
            </a:r>
          </a:p>
          <a:p>
            <a:pPr lvl="1"/>
            <a:r>
              <a:rPr lang="en-US" dirty="0" smtClean="0"/>
              <a:t>Supremacy Clause: Federal law is supreme to state law</a:t>
            </a:r>
          </a:p>
          <a:p>
            <a:pPr lvl="1"/>
            <a:r>
              <a:rPr lang="en-US" dirty="0" smtClean="0"/>
              <a:t>No religious tests for public office</a:t>
            </a:r>
            <a:endParaRPr lang="en-US" dirty="0"/>
          </a:p>
        </p:txBody>
      </p:sp>
    </p:spTree>
    <p:extLst>
      <p:ext uri="{BB962C8B-B14F-4D97-AF65-F5344CB8AC3E}">
        <p14:creationId xmlns:p14="http://schemas.microsoft.com/office/powerpoint/2010/main" val="216960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Important Amendments: Bill of Rights</a:t>
            </a:r>
            <a:endParaRPr lang="en-US" b="1" u="sng" dirty="0"/>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US" dirty="0" smtClean="0"/>
              <a:t>Freedom of religion, of speech, of the press, to assemble, and to petition</a:t>
            </a:r>
          </a:p>
          <a:p>
            <a:pPr marL="514350" indent="-514350">
              <a:buFont typeface="+mj-lt"/>
              <a:buAutoNum type="arabicPeriod"/>
            </a:pPr>
            <a:r>
              <a:rPr lang="en-US" dirty="0" smtClean="0"/>
              <a:t>Right to bear arms</a:t>
            </a:r>
          </a:p>
          <a:p>
            <a:pPr marL="514350" indent="-514350">
              <a:buFont typeface="+mj-lt"/>
              <a:buAutoNum type="arabicPeriod"/>
            </a:pPr>
            <a:r>
              <a:rPr lang="en-US" dirty="0" smtClean="0"/>
              <a:t>No quartering of soldiers</a:t>
            </a:r>
          </a:p>
          <a:p>
            <a:pPr marL="514350" indent="-514350">
              <a:buFont typeface="+mj-lt"/>
              <a:buAutoNum type="arabicPeriod"/>
            </a:pPr>
            <a:r>
              <a:rPr lang="en-US" dirty="0" smtClean="0"/>
              <a:t>No unreasonable search and seizure</a:t>
            </a:r>
          </a:p>
          <a:p>
            <a:pPr marL="514350" indent="-514350">
              <a:buFont typeface="+mj-lt"/>
              <a:buAutoNum type="arabicPeriod"/>
            </a:pPr>
            <a:r>
              <a:rPr lang="en-US" dirty="0" smtClean="0"/>
              <a:t>Indictments; due process; self-incrimination; double jeopardy, and rules for eminent domain</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t>6. Right to fair and speedy public trial, notice of accusations, confronting one’s accuser, subpoenas, right to counsel</a:t>
            </a:r>
          </a:p>
          <a:p>
            <a:pPr marL="0" indent="0">
              <a:buNone/>
            </a:pPr>
            <a:r>
              <a:rPr lang="en-US" dirty="0" smtClean="0"/>
              <a:t>7. Right to trial by jury in civil cases</a:t>
            </a:r>
          </a:p>
          <a:p>
            <a:pPr marL="0" indent="0">
              <a:buNone/>
            </a:pPr>
            <a:r>
              <a:rPr lang="en-US" dirty="0" smtClean="0"/>
              <a:t>8. No excessive bail and fines or cruel and unusual punishment</a:t>
            </a:r>
          </a:p>
          <a:p>
            <a:pPr marL="0" indent="0">
              <a:buNone/>
            </a:pPr>
            <a:r>
              <a:rPr lang="en-US" dirty="0" smtClean="0"/>
              <a:t>9. There are no other rights not written in the constitution</a:t>
            </a:r>
          </a:p>
          <a:p>
            <a:pPr marL="0" indent="0">
              <a:buNone/>
            </a:pPr>
            <a:r>
              <a:rPr lang="en-US" dirty="0" smtClean="0"/>
              <a:t>10. All rights not given to Federal Government belong to states and people.</a:t>
            </a:r>
            <a:endParaRPr lang="en-US" dirty="0"/>
          </a:p>
        </p:txBody>
      </p:sp>
    </p:spTree>
    <p:extLst>
      <p:ext uri="{BB962C8B-B14F-4D97-AF65-F5344CB8AC3E}">
        <p14:creationId xmlns:p14="http://schemas.microsoft.com/office/powerpoint/2010/main" val="182753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lgerian" panose="04020705040A02060702" pitchFamily="82" charset="0"/>
              </a:rPr>
              <a:t>What is the US Constitution?</a:t>
            </a:r>
            <a:endParaRPr lang="en-US" b="1" dirty="0">
              <a:latin typeface="Algerian" panose="04020705040A02060702" pitchFamily="82" charset="0"/>
            </a:endParaRPr>
          </a:p>
        </p:txBody>
      </p:sp>
      <p:sp>
        <p:nvSpPr>
          <p:cNvPr id="3" name="Content Placeholder 2"/>
          <p:cNvSpPr>
            <a:spLocks noGrp="1"/>
          </p:cNvSpPr>
          <p:nvPr>
            <p:ph idx="1"/>
          </p:nvPr>
        </p:nvSpPr>
        <p:spPr>
          <a:xfrm>
            <a:off x="256478" y="1825625"/>
            <a:ext cx="11097322" cy="4351338"/>
          </a:xfrm>
        </p:spPr>
        <p:txBody>
          <a:bodyPr>
            <a:normAutofit/>
          </a:bodyPr>
          <a:lstStyle/>
          <a:p>
            <a:r>
              <a:rPr lang="en-US" sz="4000" dirty="0" smtClean="0"/>
              <a:t>The </a:t>
            </a:r>
            <a:r>
              <a:rPr lang="en-US" sz="4000" u="sng" dirty="0"/>
              <a:t>s</a:t>
            </a:r>
            <a:r>
              <a:rPr lang="en-US" sz="4000" u="sng" dirty="0" smtClean="0"/>
              <a:t>upreme law </a:t>
            </a:r>
            <a:r>
              <a:rPr lang="en-US" sz="4000" dirty="0" smtClean="0"/>
              <a:t>of the United States</a:t>
            </a:r>
          </a:p>
          <a:p>
            <a:r>
              <a:rPr lang="en-US" sz="4000" dirty="0" smtClean="0"/>
              <a:t>It is the </a:t>
            </a:r>
            <a:r>
              <a:rPr lang="en-US" sz="4000" u="sng" dirty="0" smtClean="0"/>
              <a:t>foundation</a:t>
            </a:r>
            <a:r>
              <a:rPr lang="en-US" sz="4000" dirty="0" smtClean="0"/>
              <a:t> and source of the legal authority underlying the existence of the United States of America and the Federal Government of the United States.</a:t>
            </a:r>
          </a:p>
          <a:p>
            <a:r>
              <a:rPr lang="en-US" sz="4000" dirty="0" smtClean="0"/>
              <a:t>It provides the </a:t>
            </a:r>
            <a:r>
              <a:rPr lang="en-US" sz="4000" u="sng" dirty="0" smtClean="0"/>
              <a:t>framework for the organization of the United States Government.</a:t>
            </a:r>
            <a:endParaRPr lang="en-US" sz="4000" u="sng" dirty="0"/>
          </a:p>
        </p:txBody>
      </p:sp>
    </p:spTree>
    <p:extLst>
      <p:ext uri="{BB962C8B-B14F-4D97-AF65-F5344CB8AC3E}">
        <p14:creationId xmlns:p14="http://schemas.microsoft.com/office/powerpoint/2010/main" val="44268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 basic principals of the Constitution?</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Popular Sovereignty</a:t>
            </a:r>
          </a:p>
          <a:p>
            <a:pPr lvl="1"/>
            <a:r>
              <a:rPr lang="en-US" dirty="0" smtClean="0"/>
              <a:t>Government power resides in the people</a:t>
            </a:r>
          </a:p>
          <a:p>
            <a:r>
              <a:rPr lang="en-US" dirty="0" smtClean="0"/>
              <a:t>Limited government</a:t>
            </a:r>
          </a:p>
          <a:p>
            <a:pPr lvl="1"/>
            <a:r>
              <a:rPr lang="en-US" dirty="0" smtClean="0"/>
              <a:t>Government is not all powerful, can only do what the people let it</a:t>
            </a:r>
          </a:p>
          <a:p>
            <a:r>
              <a:rPr lang="en-US" dirty="0" smtClean="0"/>
              <a:t>Separation of Powers</a:t>
            </a:r>
          </a:p>
          <a:p>
            <a:pPr lvl="1"/>
            <a:r>
              <a:rPr lang="en-US" dirty="0" smtClean="0"/>
              <a:t>Helps prevent one branch from becoming too powerful</a:t>
            </a:r>
          </a:p>
          <a:p>
            <a:pPr lvl="1"/>
            <a:r>
              <a:rPr lang="en-US" dirty="0" smtClean="0"/>
              <a:t>Checks and Balances</a:t>
            </a:r>
          </a:p>
          <a:p>
            <a:r>
              <a:rPr lang="en-US" dirty="0" smtClean="0"/>
              <a:t>Federalism</a:t>
            </a:r>
          </a:p>
          <a:p>
            <a:pPr lvl="1"/>
            <a:r>
              <a:rPr lang="en-US" dirty="0" smtClean="0"/>
              <a:t>Division of power among national and state governments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5776" y="1605776"/>
            <a:ext cx="4833880" cy="4481193"/>
          </a:xfrm>
        </p:spPr>
      </p:pic>
    </p:spTree>
    <p:extLst>
      <p:ext uri="{BB962C8B-B14F-4D97-AF65-F5344CB8AC3E}">
        <p14:creationId xmlns:p14="http://schemas.microsoft.com/office/powerpoint/2010/main" val="61388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746" y="24153"/>
            <a:ext cx="10515600" cy="1325563"/>
          </a:xfrm>
        </p:spPr>
        <p:txBody>
          <a:bodyPr/>
          <a:lstStyle/>
          <a:p>
            <a:r>
              <a:rPr lang="en-US" b="1" dirty="0" smtClean="0"/>
              <a:t>What are the Checks and Balances?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2614" y="992876"/>
            <a:ext cx="6980664" cy="5633519"/>
          </a:xfrm>
        </p:spPr>
      </p:pic>
    </p:spTree>
    <p:extLst>
      <p:ext uri="{BB962C8B-B14F-4D97-AF65-F5344CB8AC3E}">
        <p14:creationId xmlns:p14="http://schemas.microsoft.com/office/powerpoint/2010/main" val="371721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Who wrote the US Constitution?</a:t>
            </a:r>
            <a:endParaRPr lang="en-US" b="1" dirty="0"/>
          </a:p>
        </p:txBody>
      </p:sp>
      <p:sp>
        <p:nvSpPr>
          <p:cNvPr id="5" name="Content Placeholder 4"/>
          <p:cNvSpPr>
            <a:spLocks noGrp="1"/>
          </p:cNvSpPr>
          <p:nvPr>
            <p:ph sz="half" idx="1"/>
          </p:nvPr>
        </p:nvSpPr>
        <p:spPr/>
        <p:txBody>
          <a:bodyPr/>
          <a:lstStyle/>
          <a:p>
            <a:r>
              <a:rPr lang="en-US" dirty="0" smtClean="0"/>
              <a:t>James Madison is considered, “the father of the Constitution”</a:t>
            </a:r>
          </a:p>
          <a:p>
            <a:r>
              <a:rPr lang="en-US" dirty="0" smtClean="0"/>
              <a:t>His important contributions:</a:t>
            </a:r>
          </a:p>
          <a:p>
            <a:pPr lvl="1"/>
            <a:r>
              <a:rPr lang="en-US" dirty="0" smtClean="0"/>
              <a:t>The Virginia Plan (Bicameral legislature which proposed that states have representation based on population)</a:t>
            </a:r>
          </a:p>
          <a:p>
            <a:pPr lvl="1"/>
            <a:r>
              <a:rPr lang="en-US" dirty="0" smtClean="0"/>
              <a:t>Separation of Powers</a:t>
            </a:r>
          </a:p>
          <a:p>
            <a:pPr lvl="1"/>
            <a:r>
              <a:rPr lang="en-US" dirty="0" smtClean="0"/>
              <a:t>Bill of Rights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7960" y="1405053"/>
            <a:ext cx="4029246" cy="4994934"/>
          </a:xfrm>
        </p:spPr>
      </p:pic>
    </p:spTree>
    <p:extLst>
      <p:ext uri="{BB962C8B-B14F-4D97-AF65-F5344CB8AC3E}">
        <p14:creationId xmlns:p14="http://schemas.microsoft.com/office/powerpoint/2010/main" val="32706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Why was the US Constitution written?</a:t>
            </a:r>
            <a:endParaRPr lang="en-US" b="1" u="sng" dirty="0"/>
          </a:p>
        </p:txBody>
      </p:sp>
      <p:sp>
        <p:nvSpPr>
          <p:cNvPr id="3" name="Content Placeholder 2"/>
          <p:cNvSpPr>
            <a:spLocks noGrp="1"/>
          </p:cNvSpPr>
          <p:nvPr>
            <p:ph idx="1"/>
          </p:nvPr>
        </p:nvSpPr>
        <p:spPr/>
        <p:txBody>
          <a:bodyPr/>
          <a:lstStyle/>
          <a:p>
            <a:r>
              <a:rPr lang="en-US" dirty="0" smtClean="0"/>
              <a:t>After the Revolutionary War, the </a:t>
            </a:r>
            <a:r>
              <a:rPr lang="en-US" u="sng" dirty="0" smtClean="0"/>
              <a:t>Articles of Confederation </a:t>
            </a:r>
            <a:r>
              <a:rPr lang="en-US" dirty="0" smtClean="0"/>
              <a:t>set up the structure of the US Government.</a:t>
            </a:r>
          </a:p>
          <a:p>
            <a:endParaRPr lang="en-US" dirty="0" smtClean="0"/>
          </a:p>
          <a:p>
            <a:r>
              <a:rPr lang="en-US" dirty="0" smtClean="0"/>
              <a:t>The federal government was extremely weak and this created many problems such as:</a:t>
            </a:r>
          </a:p>
          <a:p>
            <a:pPr marL="914400" lvl="1" indent="-457200">
              <a:buFont typeface="+mj-lt"/>
              <a:buAutoNum type="arabicPeriod"/>
            </a:pPr>
            <a:r>
              <a:rPr lang="en-US" dirty="0" smtClean="0"/>
              <a:t>No separation of powers-only unicameral legislature</a:t>
            </a:r>
          </a:p>
          <a:p>
            <a:pPr marL="914400" lvl="1" indent="-457200">
              <a:buFont typeface="+mj-lt"/>
              <a:buAutoNum type="arabicPeriod"/>
            </a:pPr>
            <a:r>
              <a:rPr lang="en-US" dirty="0" smtClean="0"/>
              <a:t>Weak central government-states had most power.</a:t>
            </a:r>
          </a:p>
          <a:p>
            <a:pPr marL="914400" lvl="1" indent="-457200">
              <a:buFont typeface="+mj-lt"/>
              <a:buAutoNum type="arabicPeriod"/>
            </a:pPr>
            <a:r>
              <a:rPr lang="en-US" dirty="0" smtClean="0"/>
              <a:t>Congress did not have the power to tax-this means they could not get their finances in order.</a:t>
            </a:r>
            <a:endParaRPr lang="en-US" dirty="0"/>
          </a:p>
        </p:txBody>
      </p:sp>
    </p:spTree>
    <p:extLst>
      <p:ext uri="{BB962C8B-B14F-4D97-AF65-F5344CB8AC3E}">
        <p14:creationId xmlns:p14="http://schemas.microsoft.com/office/powerpoint/2010/main" val="348277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was it written?</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More problems with the </a:t>
            </a:r>
            <a:r>
              <a:rPr lang="en-US" b="1" u="sng" dirty="0" smtClean="0"/>
              <a:t>Articles of Confederation:</a:t>
            </a:r>
          </a:p>
          <a:p>
            <a:pPr marL="0" indent="0">
              <a:buNone/>
            </a:pPr>
            <a:endParaRPr lang="en-US" dirty="0" smtClean="0"/>
          </a:p>
          <a:p>
            <a:pPr marL="0" indent="0">
              <a:buNone/>
            </a:pPr>
            <a:r>
              <a:rPr lang="en-US" dirty="0" smtClean="0"/>
              <a:t>4. In order to change the Articles, all thirteen states had to approve of the changes.  This made it essentially impossible to make any changes.</a:t>
            </a:r>
          </a:p>
          <a:p>
            <a:pPr marL="0" indent="0">
              <a:buNone/>
            </a:pPr>
            <a:endParaRPr lang="en-US" dirty="0" smtClean="0"/>
          </a:p>
          <a:p>
            <a:pPr marL="0" indent="0">
              <a:buNone/>
            </a:pPr>
            <a:r>
              <a:rPr lang="en-US" dirty="0" smtClean="0"/>
              <a:t>5. For any major laws to pass they had to be approved by 9 of the 13 states, which was difficult.</a:t>
            </a:r>
          </a:p>
          <a:p>
            <a:pPr marL="0" indent="0">
              <a:buNone/>
            </a:pPr>
            <a:endParaRPr lang="en-US" dirty="0" smtClean="0"/>
          </a:p>
          <a:p>
            <a:pPr marL="0" indent="0">
              <a:buNone/>
            </a:pPr>
            <a:r>
              <a:rPr lang="en-US" dirty="0" smtClean="0"/>
              <a:t>6. Congress did not have the power to regulate commerce which caused competition between states.  It also caused diplomatic issues when states refused to pay for goods they received from other nations.</a:t>
            </a:r>
            <a:endParaRPr lang="en-US" dirty="0"/>
          </a:p>
        </p:txBody>
      </p:sp>
    </p:spTree>
    <p:extLst>
      <p:ext uri="{BB962C8B-B14F-4D97-AF65-F5344CB8AC3E}">
        <p14:creationId xmlns:p14="http://schemas.microsoft.com/office/powerpoint/2010/main" val="263179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 was it written?</a:t>
            </a:r>
            <a:endParaRPr lang="en-US" b="1" dirty="0"/>
          </a:p>
        </p:txBody>
      </p:sp>
      <p:sp>
        <p:nvSpPr>
          <p:cNvPr id="3" name="Content Placeholder 2"/>
          <p:cNvSpPr>
            <a:spLocks noGrp="1"/>
          </p:cNvSpPr>
          <p:nvPr>
            <p:ph sz="half" idx="1"/>
          </p:nvPr>
        </p:nvSpPr>
        <p:spPr/>
        <p:txBody>
          <a:bodyPr/>
          <a:lstStyle/>
          <a:p>
            <a:r>
              <a:rPr lang="en-US" dirty="0" smtClean="0"/>
              <a:t>May 25</a:t>
            </a:r>
            <a:r>
              <a:rPr lang="en-US" baseline="30000" dirty="0" smtClean="0"/>
              <a:t>th</a:t>
            </a:r>
            <a:r>
              <a:rPr lang="en-US" dirty="0" smtClean="0"/>
              <a:t> to September 17</a:t>
            </a:r>
            <a:r>
              <a:rPr lang="en-US" baseline="30000" dirty="0" smtClean="0"/>
              <a:t>th</a:t>
            </a:r>
            <a:r>
              <a:rPr lang="en-US" dirty="0" smtClean="0"/>
              <a:t>, 1787</a:t>
            </a:r>
          </a:p>
          <a:p>
            <a:r>
              <a:rPr lang="en-US" dirty="0" smtClean="0"/>
              <a:t>Philadelphia</a:t>
            </a:r>
          </a:p>
          <a:p>
            <a:r>
              <a:rPr lang="en-US" dirty="0" smtClean="0"/>
              <a:t>Intention was to revise </a:t>
            </a:r>
            <a:r>
              <a:rPr lang="en-US" i="1" dirty="0" smtClean="0"/>
              <a:t>Articles of Confederation</a:t>
            </a:r>
            <a:endParaRPr lang="en-US" dirty="0" smtClean="0"/>
          </a:p>
          <a:p>
            <a:r>
              <a:rPr lang="en-US" dirty="0" smtClean="0"/>
              <a:t>Ended up replacing the </a:t>
            </a:r>
            <a:r>
              <a:rPr lang="en-US" i="1" dirty="0" smtClean="0"/>
              <a:t>Articles</a:t>
            </a:r>
            <a:r>
              <a:rPr lang="en-US" dirty="0" smtClean="0"/>
              <a:t> and creating a new government</a:t>
            </a:r>
          </a:p>
          <a:p>
            <a:r>
              <a:rPr lang="en-US" dirty="0" smtClean="0"/>
              <a:t>Called the “Constitutional Convention”</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1690688"/>
            <a:ext cx="5967420" cy="3845007"/>
          </a:xfrm>
          <a:prstGeom prst="rect">
            <a:avLst/>
          </a:prstGeom>
        </p:spPr>
      </p:pic>
    </p:spTree>
    <p:extLst>
      <p:ext uri="{BB962C8B-B14F-4D97-AF65-F5344CB8AC3E}">
        <p14:creationId xmlns:p14="http://schemas.microsoft.com/office/powerpoint/2010/main" val="8216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were the important outcomes of the Constitutional Convention?</a:t>
            </a:r>
            <a:endParaRPr lang="en-US" b="1" dirty="0"/>
          </a:p>
        </p:txBody>
      </p:sp>
      <p:sp>
        <p:nvSpPr>
          <p:cNvPr id="3" name="Content Placeholder 2"/>
          <p:cNvSpPr>
            <a:spLocks noGrp="1"/>
          </p:cNvSpPr>
          <p:nvPr>
            <p:ph sz="half" idx="1"/>
          </p:nvPr>
        </p:nvSpPr>
        <p:spPr/>
        <p:txBody>
          <a:bodyPr/>
          <a:lstStyle/>
          <a:p>
            <a:r>
              <a:rPr lang="en-US" b="1" u="sng" dirty="0" smtClean="0"/>
              <a:t>Virginia Plan:</a:t>
            </a:r>
          </a:p>
          <a:p>
            <a:pPr lvl="1"/>
            <a:r>
              <a:rPr lang="en-US" dirty="0" smtClean="0"/>
              <a:t>Separation of powers</a:t>
            </a:r>
          </a:p>
          <a:p>
            <a:pPr lvl="1"/>
            <a:r>
              <a:rPr lang="en-US" dirty="0" smtClean="0"/>
              <a:t>Bicameral legislature based on population</a:t>
            </a:r>
          </a:p>
          <a:p>
            <a:pPr lvl="1"/>
            <a:r>
              <a:rPr lang="en-US" dirty="0" smtClean="0"/>
              <a:t>Federal government had increased powers</a:t>
            </a:r>
          </a:p>
          <a:p>
            <a:r>
              <a:rPr lang="en-US" b="1" u="sng" dirty="0" smtClean="0"/>
              <a:t>New Jersey Plan:</a:t>
            </a:r>
          </a:p>
          <a:p>
            <a:pPr lvl="1"/>
            <a:r>
              <a:rPr lang="en-US" dirty="0" smtClean="0"/>
              <a:t>Unicameral legislature where every state received equal representation</a:t>
            </a:r>
            <a:endParaRPr lang="en-US" dirty="0"/>
          </a:p>
        </p:txBody>
      </p:sp>
      <p:sp>
        <p:nvSpPr>
          <p:cNvPr id="4" name="Content Placeholder 3"/>
          <p:cNvSpPr>
            <a:spLocks noGrp="1"/>
          </p:cNvSpPr>
          <p:nvPr>
            <p:ph sz="half" idx="2"/>
          </p:nvPr>
        </p:nvSpPr>
        <p:spPr/>
        <p:txBody>
          <a:bodyPr/>
          <a:lstStyle/>
          <a:p>
            <a:r>
              <a:rPr lang="en-US" b="1" u="sng" dirty="0" smtClean="0"/>
              <a:t>Great Compromise:</a:t>
            </a:r>
          </a:p>
          <a:p>
            <a:pPr lvl="1"/>
            <a:r>
              <a:rPr lang="en-US" dirty="0" smtClean="0"/>
              <a:t>Hybrid of VA and NJ Plans:</a:t>
            </a:r>
          </a:p>
          <a:p>
            <a:pPr lvl="2"/>
            <a:r>
              <a:rPr lang="en-US" dirty="0" smtClean="0"/>
              <a:t>Bicameral legislature:</a:t>
            </a:r>
          </a:p>
          <a:p>
            <a:pPr lvl="3"/>
            <a:r>
              <a:rPr lang="en-US" dirty="0" smtClean="0"/>
              <a:t>House of reps based on population</a:t>
            </a:r>
          </a:p>
          <a:p>
            <a:pPr lvl="3"/>
            <a:r>
              <a:rPr lang="en-US" dirty="0" smtClean="0"/>
              <a:t>Senate based upon equal representation</a:t>
            </a:r>
          </a:p>
          <a:p>
            <a:pPr lvl="1"/>
            <a:r>
              <a:rPr lang="en-US" dirty="0" smtClean="0"/>
              <a:t>Three-Fifth’s Clause</a:t>
            </a:r>
          </a:p>
          <a:p>
            <a:pPr lvl="2"/>
            <a:r>
              <a:rPr lang="en-US" dirty="0" smtClean="0"/>
              <a:t>Slaves count as 3/5’s of a person for representation purposes</a:t>
            </a:r>
          </a:p>
        </p:txBody>
      </p:sp>
    </p:spTree>
    <p:extLst>
      <p:ext uri="{BB962C8B-B14F-4D97-AF65-F5344CB8AC3E}">
        <p14:creationId xmlns:p14="http://schemas.microsoft.com/office/powerpoint/2010/main" val="575113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956</Words>
  <Application>Microsoft Office PowerPoint</Application>
  <PresentationFormat>Widescreen</PresentationFormat>
  <Paragraphs>145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Algerian</vt:lpstr>
      <vt:lpstr>Arial</vt:lpstr>
      <vt:lpstr>Calibri</vt:lpstr>
      <vt:lpstr>Calibri Light</vt:lpstr>
      <vt:lpstr>Office Theme</vt:lpstr>
      <vt:lpstr>The United States Constitution</vt:lpstr>
      <vt:lpstr>What is the US Constitution?</vt:lpstr>
      <vt:lpstr>What are the basic principals of the Constitution?</vt:lpstr>
      <vt:lpstr>What are the Checks and Balances?</vt:lpstr>
      <vt:lpstr>Who wrote the US Constitution?</vt:lpstr>
      <vt:lpstr>Why was the US Constitution written?</vt:lpstr>
      <vt:lpstr>Why was it written?</vt:lpstr>
      <vt:lpstr>When was it written?</vt:lpstr>
      <vt:lpstr>What were the important outcomes of the Constitutional Convention?</vt:lpstr>
      <vt:lpstr>Ratification Debate</vt:lpstr>
      <vt:lpstr>Federalists V. Anti-Federalists</vt:lpstr>
      <vt:lpstr>Ratification</vt:lpstr>
      <vt:lpstr>Structure of the Constitution</vt:lpstr>
      <vt:lpstr>Article I: Legislative Branch</vt:lpstr>
      <vt:lpstr>Article II: Executive Branch</vt:lpstr>
      <vt:lpstr>Article III: Judicial Branch</vt:lpstr>
      <vt:lpstr>Other Important Articles:</vt:lpstr>
      <vt:lpstr>Important Amendments: Bill of Rights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Constitution</dc:title>
  <dc:creator>Brittany Moore</dc:creator>
  <cp:lastModifiedBy>Brittany</cp:lastModifiedBy>
  <cp:revision>8</cp:revision>
  <dcterms:created xsi:type="dcterms:W3CDTF">2016-11-09T14:12:36Z</dcterms:created>
  <dcterms:modified xsi:type="dcterms:W3CDTF">2016-11-10T17:11:48Z</dcterms:modified>
</cp:coreProperties>
</file>